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8027" autoAdjust="0"/>
    <p:restoredTop sz="68223" autoAdjust="0"/>
  </p:normalViewPr>
  <p:slideViewPr>
    <p:cSldViewPr snapToGrid="0">
      <p:cViewPr varScale="1">
        <p:scale>
          <a:sx n="49" d="100"/>
          <a:sy n="49" d="100"/>
        </p:scale>
        <p:origin x="-1416" y="-84"/>
      </p:cViewPr>
      <p:guideLst>
        <p:guide orient="horz" pos="2160"/>
        <p:guide pos="384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388196D-4AEA-4508-B675-3B60450B06A5}" type="datetimeFigureOut">
              <a:rPr lang="en-US" smtClean="0"/>
              <a:pPr/>
              <a:t>4/1/2020</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F264902-E70B-4D59-8FA2-C24CB6396A66}" type="slidenum">
              <a:rPr lang="en-US" smtClean="0"/>
              <a:pPr/>
              <a:t>‹#›</a:t>
            </a:fld>
            <a:endParaRPr lang="en-US" dirty="0"/>
          </a:p>
        </p:txBody>
      </p:sp>
    </p:spTree>
    <p:extLst>
      <p:ext uri="{BB962C8B-B14F-4D97-AF65-F5344CB8AC3E}">
        <p14:creationId xmlns="" xmlns:p14="http://schemas.microsoft.com/office/powerpoint/2010/main" val="253370655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Sugar</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particles are broken down into glucose that serves as fuel for the body. Sugar is used when carbohydrate is broken down in the digestive system. The blood carries glucose to cells. Glucose can also be made from protein or fat from the kidney or liver. Ljung, Nemhauser &amp; Perata (2015) suggest that the mammalian brain depends upon glucose as its main source of energy, and tight regulation of glucose metabolism is critical for brain physiology. Glucose insufficiency is among the significant causes of physiopathology based brain disorders.       </a:t>
            </a:r>
          </a:p>
          <a:p>
            <a:endParaRPr lang="en-US" dirty="0"/>
          </a:p>
        </p:txBody>
      </p:sp>
      <p:sp>
        <p:nvSpPr>
          <p:cNvPr id="4" name="Slide Number Placeholder 3"/>
          <p:cNvSpPr>
            <a:spLocks noGrp="1"/>
          </p:cNvSpPr>
          <p:nvPr>
            <p:ph type="sldNum" sz="quarter" idx="10"/>
          </p:nvPr>
        </p:nvSpPr>
        <p:spPr/>
        <p:txBody>
          <a:bodyPr/>
          <a:lstStyle/>
          <a:p>
            <a:fld id="{EF264902-E70B-4D59-8FA2-C24CB6396A66}" type="slidenum">
              <a:rPr lang="en-US" smtClean="0"/>
              <a:pPr/>
              <a:t>2</a:t>
            </a:fld>
            <a:endParaRPr lang="en-US" dirty="0"/>
          </a:p>
        </p:txBody>
      </p:sp>
    </p:spTree>
    <p:extLst>
      <p:ext uri="{BB962C8B-B14F-4D97-AF65-F5344CB8AC3E}">
        <p14:creationId xmlns="" xmlns:p14="http://schemas.microsoft.com/office/powerpoint/2010/main" val="211103609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Glucose regulation is the process of managing optimal blood sugar levels. The philosophical outcome of sugar metabolism is the cellular use of glucose for energy (adenosine triphosphate synthesis). The breakdown of sugar to glycogen is composed of various biological processes, which include gluconeogenesis, glycogenesis, glycogenolysis, and glycolysis. It is worth noting that sugar regulation cannot work out effectively without counter regulatory hormones. Yamada, Saijo,  Nakagami &amp; Takano (2016) opine that sugar regulation requires the body to have an acceptable level of insulin.  </a:t>
            </a:r>
          </a:p>
          <a:p>
            <a:endParaRPr lang="en-US" dirty="0"/>
          </a:p>
        </p:txBody>
      </p:sp>
      <p:sp>
        <p:nvSpPr>
          <p:cNvPr id="4" name="Slide Number Placeholder 3"/>
          <p:cNvSpPr>
            <a:spLocks noGrp="1"/>
          </p:cNvSpPr>
          <p:nvPr>
            <p:ph type="sldNum" sz="quarter" idx="10"/>
          </p:nvPr>
        </p:nvSpPr>
        <p:spPr/>
        <p:txBody>
          <a:bodyPr/>
          <a:lstStyle/>
          <a:p>
            <a:fld id="{EF264902-E70B-4D59-8FA2-C24CB6396A66}" type="slidenum">
              <a:rPr lang="en-US" smtClean="0"/>
              <a:pPr/>
              <a:t>3</a:t>
            </a:fld>
            <a:endParaRPr lang="en-US" dirty="0"/>
          </a:p>
        </p:txBody>
      </p:sp>
    </p:spTree>
    <p:extLst>
      <p:ext uri="{BB962C8B-B14F-4D97-AF65-F5344CB8AC3E}">
        <p14:creationId xmlns="" xmlns:p14="http://schemas.microsoft.com/office/powerpoint/2010/main" val="8489432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As pointed out earlier, glucose regulation is maintained within physiological limits by the rate of glucose entrance in the body. Cordoba et al. (2017) confirm that when the overall level of blood sugar ranges outside the acceptable levels, the condition indicates dysfunction in glucose regulation. The first category of glucose regulation outlined by Cordoba et al. (2017) is Hypoglycemia, which represents sugar levels of less than 70 mg/dL. The other category is hyperglycemia, which defines high blood sugar of more than 100 mg/dL (Cordoba et al., 2017). Importantly, unregulated blood sugar may lead to disorders, including diabetes mellitus.</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EF264902-E70B-4D59-8FA2-C24CB6396A66}" type="slidenum">
              <a:rPr lang="en-US" smtClean="0"/>
              <a:pPr/>
              <a:t>4</a:t>
            </a:fld>
            <a:endParaRPr lang="en-US" dirty="0"/>
          </a:p>
        </p:txBody>
      </p:sp>
    </p:spTree>
    <p:extLst>
      <p:ext uri="{BB962C8B-B14F-4D97-AF65-F5344CB8AC3E}">
        <p14:creationId xmlns="" xmlns:p14="http://schemas.microsoft.com/office/powerpoint/2010/main" val="19489296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Blood-sugar levels changes as an individual’s intake of food fluctuate over 24 hours. The body is believed to be in an absorptive state after meals as it absorbs nutrients from the gut (Ljung, Nemhauser, Perata, 2015). Blood-sugar levels escalate; however, this is buffered by glucose storage in the liver. When digestion is complete, and the absorption of nutrients decreases, the body is in a post-absorptive state and, as the body's cells use glucose to make energy, blood-glucose levels fall (Ljung, Nemhauser, Perata, 2015).</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EF264902-E70B-4D59-8FA2-C24CB6396A66}" type="slidenum">
              <a:rPr lang="en-US" smtClean="0"/>
              <a:pPr/>
              <a:t>5</a:t>
            </a:fld>
            <a:endParaRPr lang="en-US" dirty="0"/>
          </a:p>
        </p:txBody>
      </p:sp>
    </p:spTree>
    <p:extLst>
      <p:ext uri="{BB962C8B-B14F-4D97-AF65-F5344CB8AC3E}">
        <p14:creationId xmlns="" xmlns:p14="http://schemas.microsoft.com/office/powerpoint/2010/main" val="132050087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The primary purpose of the pancreas is to digests and regulates glucose in the human body. The organ generates two vital enzymes known as endocrine and exocrine, which aids in regulating the amount of sugar deposited into human blood. Ljung, Nemhauser, Perata (2015) enlighten that the pancreas is composed of beta cells, which contributes hugely towards sugar regulation by producing and storing insulin. Also, the organ has alpha cells used for secreting glucagon to increase plasma glucose levels. The produced glucagon aids in breaking down glycogen stored in the liver.  </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EF264902-E70B-4D59-8FA2-C24CB6396A66}" type="slidenum">
              <a:rPr lang="en-US" smtClean="0"/>
              <a:pPr/>
              <a:t>6</a:t>
            </a:fld>
            <a:endParaRPr lang="en-US" dirty="0"/>
          </a:p>
        </p:txBody>
      </p:sp>
    </p:spTree>
    <p:extLst>
      <p:ext uri="{BB962C8B-B14F-4D97-AF65-F5344CB8AC3E}">
        <p14:creationId xmlns="" xmlns:p14="http://schemas.microsoft.com/office/powerpoint/2010/main" val="5313709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A low plasma glucose level triggers glucagon secretion from alpha cells of the pancreas.  After the hormone glucagon is deposited into the bloodstream, it stimulates to hepatic glycogenolysis and gluconeogenesis, thereby escalating the plasma level of glucose (Cordoba et al., 2017). Once the glucose levels reach normal levels, the stimulus for glucagon will decrease. The elevated blood glucose alerts the pancreas to stimulate the secretion of insulin into the bloodstream (Cordoba et al., 2017). The insulin signals its target cells in the muscles for adipose tissue in the liver to permit glucose to utilize the glucose.</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EF264902-E70B-4D59-8FA2-C24CB6396A66}" type="slidenum">
              <a:rPr lang="en-US" smtClean="0"/>
              <a:pPr/>
              <a:t>7</a:t>
            </a:fld>
            <a:endParaRPr lang="en-US" dirty="0"/>
          </a:p>
        </p:txBody>
      </p:sp>
    </p:spTree>
    <p:extLst>
      <p:ext uri="{BB962C8B-B14F-4D97-AF65-F5344CB8AC3E}">
        <p14:creationId xmlns="" xmlns:p14="http://schemas.microsoft.com/office/powerpoint/2010/main" val="145147210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Insulin resistance is a situation whereby a body does not respond appropriately to the hormones. According to Cordoba et al. (2017), the body will produce more insulin when it becomes resistant to insulin. The previous research suggests that insulin resistance is the primary cause of type 2 diabetes mellitus (DM), gestational DM, and prediabetes (Cordoba et al., 2017). Apart from resistance, insulin sensitivity is also a necessary test to determine the rate of sugar absorption and is classified into three peripheral, hepatic, and pancreatic.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EF264902-E70B-4D59-8FA2-C24CB6396A66}" type="slidenum">
              <a:rPr lang="en-US" smtClean="0"/>
              <a:pPr/>
              <a:t>8</a:t>
            </a:fld>
            <a:endParaRPr lang="en-US" dirty="0"/>
          </a:p>
        </p:txBody>
      </p:sp>
    </p:spTree>
    <p:extLst>
      <p:ext uri="{BB962C8B-B14F-4D97-AF65-F5344CB8AC3E}">
        <p14:creationId xmlns="" xmlns:p14="http://schemas.microsoft.com/office/powerpoint/2010/main" val="162368776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Caregivers need to manage clinical procedures involving diabetes mellitus patients.  The commonly practiced diagnostic test may include glucose screening, lipid analysis, microalbuminuria, C-reactive protein (Ljung, Nemhauser, Perata, 2015). Physicians need to advise diabetes patients on the most appropriate diet and methods of exercising, which would lead to weight loss. The disease needs to be analyzed with the aid of the various lab reports, including hemoglobin A1c and cholesterol (Ljung, Nemhauser, Perata, 2015). Notably, blood screening is crucial to people with diabetes in detecting complications as they begin. Importantly, collaborative interventions are also done, for instance, education on insulin regulation. </a:t>
            </a:r>
          </a:p>
          <a:p>
            <a:endParaRPr lang="en-US" dirty="0"/>
          </a:p>
        </p:txBody>
      </p:sp>
      <p:sp>
        <p:nvSpPr>
          <p:cNvPr id="4" name="Slide Number Placeholder 3"/>
          <p:cNvSpPr>
            <a:spLocks noGrp="1"/>
          </p:cNvSpPr>
          <p:nvPr>
            <p:ph type="sldNum" sz="quarter" idx="10"/>
          </p:nvPr>
        </p:nvSpPr>
        <p:spPr/>
        <p:txBody>
          <a:bodyPr/>
          <a:lstStyle/>
          <a:p>
            <a:fld id="{EF264902-E70B-4D59-8FA2-C24CB6396A66}" type="slidenum">
              <a:rPr lang="en-US" smtClean="0"/>
              <a:pPr/>
              <a:t>9</a:t>
            </a:fld>
            <a:endParaRPr lang="en-US" dirty="0"/>
          </a:p>
        </p:txBody>
      </p:sp>
    </p:spTree>
    <p:extLst>
      <p:ext uri="{BB962C8B-B14F-4D97-AF65-F5344CB8AC3E}">
        <p14:creationId xmlns="" xmlns:p14="http://schemas.microsoft.com/office/powerpoint/2010/main" val="344589367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Type one Mellitus is less common as compared to type 2, and is also less progressive. A person suffering from celiac, Graves, Hashimotos, and Addison's stands a higher chance of contradicting the disease (Ljung, Nemhauser, Perata, 2015). Additionally, type 1diabettes Mellitus may be caused by various drugs, foods, or viruses (Cordoba et al., 2017). The disease impacts the normal functioning of the victim's body because of the metabolism of fats and carbs. Treatment and early recognition, including dynamic lifestyle changes, can aid in regulating disease advancement.</a:t>
            </a:r>
          </a:p>
          <a:p>
            <a:endParaRPr lang="en-US" dirty="0"/>
          </a:p>
        </p:txBody>
      </p:sp>
      <p:sp>
        <p:nvSpPr>
          <p:cNvPr id="4" name="Slide Number Placeholder 3"/>
          <p:cNvSpPr>
            <a:spLocks noGrp="1"/>
          </p:cNvSpPr>
          <p:nvPr>
            <p:ph type="sldNum" sz="quarter" idx="10"/>
          </p:nvPr>
        </p:nvSpPr>
        <p:spPr/>
        <p:txBody>
          <a:bodyPr/>
          <a:lstStyle/>
          <a:p>
            <a:fld id="{EF264902-E70B-4D59-8FA2-C24CB6396A66}" type="slidenum">
              <a:rPr lang="en-US" smtClean="0"/>
              <a:pPr/>
              <a:t>10</a:t>
            </a:fld>
            <a:endParaRPr lang="en-US" dirty="0"/>
          </a:p>
        </p:txBody>
      </p:sp>
    </p:spTree>
    <p:extLst>
      <p:ext uri="{BB962C8B-B14F-4D97-AF65-F5344CB8AC3E}">
        <p14:creationId xmlns="" xmlns:p14="http://schemas.microsoft.com/office/powerpoint/2010/main" val="418093185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Type 2 diabetes is as well-referred to as Non-Insulin Dependent Mellitus. The previous research has revealed that the disease is mostly found among American Indians and Native Alaskans. The genetic environment is responsible for the illness and is among the hereditary diseases (Cordoba et al., 2017).  A type 2 diabetes patient may experience a number of complications, for instance, Hypoglycemia, glycosuria, dehydration, and hyperglycemia. The constellation of disorders referred to as Metabolic Syndrome, confer a high risk of developing Type 2 DM and the associated CV complications (Cordoba et al., 2017).  Central obesity, dyslipidemia, and pre-hypertension are among the metabolic syndrome experienced by type 2 diabetes mellitus.</a:t>
            </a:r>
          </a:p>
          <a:p>
            <a:endParaRPr lang="en-US" dirty="0"/>
          </a:p>
        </p:txBody>
      </p:sp>
      <p:sp>
        <p:nvSpPr>
          <p:cNvPr id="4" name="Slide Number Placeholder 3"/>
          <p:cNvSpPr>
            <a:spLocks noGrp="1"/>
          </p:cNvSpPr>
          <p:nvPr>
            <p:ph type="sldNum" sz="quarter" idx="10"/>
          </p:nvPr>
        </p:nvSpPr>
        <p:spPr/>
        <p:txBody>
          <a:bodyPr/>
          <a:lstStyle/>
          <a:p>
            <a:fld id="{EF264902-E70B-4D59-8FA2-C24CB6396A66}" type="slidenum">
              <a:rPr lang="en-US" smtClean="0"/>
              <a:pPr/>
              <a:t>11</a:t>
            </a:fld>
            <a:endParaRPr lang="en-US" dirty="0"/>
          </a:p>
        </p:txBody>
      </p:sp>
    </p:spTree>
    <p:extLst>
      <p:ext uri="{BB962C8B-B14F-4D97-AF65-F5344CB8AC3E}">
        <p14:creationId xmlns="" xmlns:p14="http://schemas.microsoft.com/office/powerpoint/2010/main" val="44594573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F264902-E70B-4D59-8FA2-C24CB6396A66}" type="slidenum">
              <a:rPr lang="en-US" smtClean="0"/>
              <a:pPr/>
              <a:t>12</a:t>
            </a:fld>
            <a:endParaRPr lang="en-US" dirty="0"/>
          </a:p>
        </p:txBody>
      </p:sp>
    </p:spTree>
    <p:extLst>
      <p:ext uri="{BB962C8B-B14F-4D97-AF65-F5344CB8AC3E}">
        <p14:creationId xmlns="" xmlns:p14="http://schemas.microsoft.com/office/powerpoint/2010/main" val="155048157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EE6F1829-D255-4F2C-B9A9-7EB9B5AAB7FF}" type="datetimeFigureOut">
              <a:rPr lang="en-US" smtClean="0"/>
              <a:pPr/>
              <a:t>4/1/2020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9BEC807-6D84-4FE4-929B-203407C8F563}" type="slidenum">
              <a:rPr lang="en-US" smtClean="0"/>
              <a:pPr/>
              <a:t>‹#›</a:t>
            </a:fld>
            <a:endParaRPr lang="en-US" dirty="0"/>
          </a:p>
        </p:txBody>
      </p:sp>
    </p:spTree>
    <p:extLst>
      <p:ext uri="{BB962C8B-B14F-4D97-AF65-F5344CB8AC3E}">
        <p14:creationId xmlns="" xmlns:p14="http://schemas.microsoft.com/office/powerpoint/2010/main" val="38810362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E6F1829-D255-4F2C-B9A9-7EB9B5AAB7FF}" type="datetimeFigureOut">
              <a:rPr lang="en-US" smtClean="0"/>
              <a:pPr/>
              <a:t>4/1/2020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9BEC807-6D84-4FE4-929B-203407C8F563}" type="slidenum">
              <a:rPr lang="en-US" smtClean="0"/>
              <a:pPr/>
              <a:t>‹#›</a:t>
            </a:fld>
            <a:endParaRPr lang="en-US" dirty="0"/>
          </a:p>
        </p:txBody>
      </p:sp>
    </p:spTree>
    <p:extLst>
      <p:ext uri="{BB962C8B-B14F-4D97-AF65-F5344CB8AC3E}">
        <p14:creationId xmlns="" xmlns:p14="http://schemas.microsoft.com/office/powerpoint/2010/main" val="36715242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E6F1829-D255-4F2C-B9A9-7EB9B5AAB7FF}" type="datetimeFigureOut">
              <a:rPr lang="en-US" smtClean="0"/>
              <a:pPr/>
              <a:t>4/1/2020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9BEC807-6D84-4FE4-929B-203407C8F563}" type="slidenum">
              <a:rPr lang="en-US" smtClean="0"/>
              <a:pPr/>
              <a:t>‹#›</a:t>
            </a:fld>
            <a:endParaRPr lang="en-US" dirty="0"/>
          </a:p>
        </p:txBody>
      </p:sp>
    </p:spTree>
    <p:extLst>
      <p:ext uri="{BB962C8B-B14F-4D97-AF65-F5344CB8AC3E}">
        <p14:creationId xmlns="" xmlns:p14="http://schemas.microsoft.com/office/powerpoint/2010/main" val="19627667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E6F1829-D255-4F2C-B9A9-7EB9B5AAB7FF}" type="datetimeFigureOut">
              <a:rPr lang="en-US" smtClean="0"/>
              <a:pPr/>
              <a:t>4/1/2020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19BEC807-6D84-4FE4-929B-203407C8F563}" type="slidenum">
              <a:rPr lang="en-US" smtClean="0"/>
              <a:pPr/>
              <a:t>‹#›</a:t>
            </a:fld>
            <a:endParaRPr lang="en-US" dirty="0"/>
          </a:p>
        </p:txBody>
      </p:sp>
    </p:spTree>
    <p:extLst>
      <p:ext uri="{BB962C8B-B14F-4D97-AF65-F5344CB8AC3E}">
        <p14:creationId xmlns="" xmlns:p14="http://schemas.microsoft.com/office/powerpoint/2010/main" val="10947907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EE6F1829-D255-4F2C-B9A9-7EB9B5AAB7FF}" type="datetimeFigureOut">
              <a:rPr lang="en-US" smtClean="0"/>
              <a:pPr/>
              <a:t>4/1/2020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19BEC807-6D84-4FE4-929B-203407C8F563}" type="slidenum">
              <a:rPr lang="en-US" smtClean="0"/>
              <a:pPr/>
              <a:t>‹#›</a:t>
            </a:fld>
            <a:endParaRPr lang="en-US" dirty="0"/>
          </a:p>
        </p:txBody>
      </p:sp>
    </p:spTree>
    <p:extLst>
      <p:ext uri="{BB962C8B-B14F-4D97-AF65-F5344CB8AC3E}">
        <p14:creationId xmlns="" xmlns:p14="http://schemas.microsoft.com/office/powerpoint/2010/main" val="5846414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E6F1829-D255-4F2C-B9A9-7EB9B5AAB7FF}" type="datetimeFigureOut">
              <a:rPr lang="en-US" smtClean="0"/>
              <a:pPr/>
              <a:t>4/1/2020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19BEC807-6D84-4FE4-929B-203407C8F563}" type="slidenum">
              <a:rPr lang="en-US" smtClean="0"/>
              <a:pPr/>
              <a:t>‹#›</a:t>
            </a:fld>
            <a:endParaRPr lang="en-US" dirty="0"/>
          </a:p>
        </p:txBody>
      </p:sp>
    </p:spTree>
    <p:extLst>
      <p:ext uri="{BB962C8B-B14F-4D97-AF65-F5344CB8AC3E}">
        <p14:creationId xmlns="" xmlns:p14="http://schemas.microsoft.com/office/powerpoint/2010/main" val="29939954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E6F1829-D255-4F2C-B9A9-7EB9B5AAB7FF}" type="datetimeFigureOut">
              <a:rPr lang="en-US" smtClean="0"/>
              <a:pPr/>
              <a:t>4/1/2020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19BEC807-6D84-4FE4-929B-203407C8F563}" type="slidenum">
              <a:rPr lang="en-US" smtClean="0"/>
              <a:pPr/>
              <a:t>‹#›</a:t>
            </a:fld>
            <a:endParaRPr lang="en-US" dirty="0"/>
          </a:p>
        </p:txBody>
      </p:sp>
    </p:spTree>
    <p:extLst>
      <p:ext uri="{BB962C8B-B14F-4D97-AF65-F5344CB8AC3E}">
        <p14:creationId xmlns="" xmlns:p14="http://schemas.microsoft.com/office/powerpoint/2010/main" val="172690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E6F1829-D255-4F2C-B9A9-7EB9B5AAB7FF}" type="datetimeFigureOut">
              <a:rPr lang="en-US" smtClean="0"/>
              <a:pPr/>
              <a:t>4/1/2020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19BEC807-6D84-4FE4-929B-203407C8F563}" type="slidenum">
              <a:rPr lang="en-US" smtClean="0"/>
              <a:pPr/>
              <a:t>‹#›</a:t>
            </a:fld>
            <a:endParaRPr lang="en-US" dirty="0"/>
          </a:p>
        </p:txBody>
      </p:sp>
    </p:spTree>
    <p:extLst>
      <p:ext uri="{BB962C8B-B14F-4D97-AF65-F5344CB8AC3E}">
        <p14:creationId xmlns="" xmlns:p14="http://schemas.microsoft.com/office/powerpoint/2010/main" val="7749631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E6F1829-D255-4F2C-B9A9-7EB9B5AAB7FF}" type="datetimeFigureOut">
              <a:rPr lang="en-US" smtClean="0"/>
              <a:pPr/>
              <a:t>4/1/2020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19BEC807-6D84-4FE4-929B-203407C8F563}" type="slidenum">
              <a:rPr lang="en-US" smtClean="0"/>
              <a:pPr/>
              <a:t>‹#›</a:t>
            </a:fld>
            <a:endParaRPr lang="en-US" dirty="0"/>
          </a:p>
        </p:txBody>
      </p:sp>
    </p:spTree>
    <p:extLst>
      <p:ext uri="{BB962C8B-B14F-4D97-AF65-F5344CB8AC3E}">
        <p14:creationId xmlns="" xmlns:p14="http://schemas.microsoft.com/office/powerpoint/2010/main" val="32580876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E6F1829-D255-4F2C-B9A9-7EB9B5AAB7FF}" type="datetimeFigureOut">
              <a:rPr lang="en-US" smtClean="0"/>
              <a:pPr/>
              <a:t>4/1/2020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9BEC807-6D84-4FE4-929B-203407C8F563}" type="slidenum">
              <a:rPr lang="en-US" smtClean="0"/>
              <a:pPr/>
              <a:t>‹#›</a:t>
            </a:fld>
            <a:endParaRPr lang="en-US" dirty="0"/>
          </a:p>
        </p:txBody>
      </p:sp>
    </p:spTree>
    <p:extLst>
      <p:ext uri="{BB962C8B-B14F-4D97-AF65-F5344CB8AC3E}">
        <p14:creationId xmlns="" xmlns:p14="http://schemas.microsoft.com/office/powerpoint/2010/main" val="14830126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E6F1829-D255-4F2C-B9A9-7EB9B5AAB7FF}" type="datetimeFigureOut">
              <a:rPr lang="en-US" smtClean="0"/>
              <a:pPr/>
              <a:t>4/1/2020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9BEC807-6D84-4FE4-929B-203407C8F563}" type="slidenum">
              <a:rPr lang="en-US" smtClean="0"/>
              <a:pPr/>
              <a:t>‹#›</a:t>
            </a:fld>
            <a:endParaRPr lang="en-US" dirty="0"/>
          </a:p>
        </p:txBody>
      </p:sp>
    </p:spTree>
    <p:extLst>
      <p:ext uri="{BB962C8B-B14F-4D97-AF65-F5344CB8AC3E}">
        <p14:creationId xmlns="" xmlns:p14="http://schemas.microsoft.com/office/powerpoint/2010/main" val="29674330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E6F1829-D255-4F2C-B9A9-7EB9B5AAB7FF}" type="datetimeFigureOut">
              <a:rPr lang="en-US" smtClean="0"/>
              <a:pPr/>
              <a:t>4/1/2020</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9BEC807-6D84-4FE4-929B-203407C8F563}" type="slidenum">
              <a:rPr lang="en-US" smtClean="0"/>
              <a:pPr/>
              <a:t>‹#›</a:t>
            </a:fld>
            <a:endParaRPr lang="en-US" dirty="0"/>
          </a:p>
        </p:txBody>
      </p:sp>
    </p:spTree>
    <p:extLst>
      <p:ext uri="{BB962C8B-B14F-4D97-AF65-F5344CB8AC3E}">
        <p14:creationId xmlns="" xmlns:p14="http://schemas.microsoft.com/office/powerpoint/2010/main" val="180037785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smtClean="0"/>
              <a:t/>
            </a:r>
            <a:br>
              <a:rPr lang="en-US" dirty="0" smtClean="0"/>
            </a:br>
            <a:r>
              <a:rPr lang="en-US" dirty="0"/>
              <a:t/>
            </a:r>
            <a:br>
              <a:rPr lang="en-US" dirty="0"/>
            </a:br>
            <a:r>
              <a:rPr lang="en-US" dirty="0" smtClean="0"/>
              <a:t/>
            </a:r>
            <a:br>
              <a:rPr lang="en-US" dirty="0" smtClean="0"/>
            </a:br>
            <a:endParaRPr lang="en-US" dirty="0"/>
          </a:p>
        </p:txBody>
      </p:sp>
      <p:sp>
        <p:nvSpPr>
          <p:cNvPr id="3" name="Subtitle 2"/>
          <p:cNvSpPr>
            <a:spLocks noGrp="1"/>
          </p:cNvSpPr>
          <p:nvPr>
            <p:ph type="subTitle" idx="1"/>
          </p:nvPr>
        </p:nvSpPr>
        <p:spPr>
          <a:xfrm>
            <a:off x="7962900" y="1935163"/>
            <a:ext cx="3200400" cy="2306637"/>
          </a:xfrm>
        </p:spPr>
        <p:txBody>
          <a:bodyPr>
            <a:normAutofit/>
          </a:bodyPr>
          <a:lstStyle/>
          <a:p>
            <a:r>
              <a:rPr lang="en-US" sz="4800" i="1" dirty="0" smtClean="0">
                <a:latin typeface="Times New Roman" panose="02020603050405020304" pitchFamily="18" charset="0"/>
                <a:cs typeface="Times New Roman" panose="02020603050405020304" pitchFamily="18" charset="0"/>
              </a:rPr>
              <a:t>Glucose  Regulation </a:t>
            </a:r>
            <a:r>
              <a:rPr lang="en-US" sz="4800" i="1" dirty="0">
                <a:latin typeface="Times New Roman" panose="02020603050405020304" pitchFamily="18" charset="0"/>
                <a:cs typeface="Times New Roman" panose="02020603050405020304" pitchFamily="18" charset="0"/>
              </a:rPr>
              <a:t>P</a:t>
            </a:r>
            <a:r>
              <a:rPr lang="en-US" sz="4800" i="1" dirty="0" smtClean="0">
                <a:latin typeface="Times New Roman" panose="02020603050405020304" pitchFamily="18" charset="0"/>
                <a:cs typeface="Times New Roman" panose="02020603050405020304" pitchFamily="18" charset="0"/>
              </a:rPr>
              <a:t>rocess </a:t>
            </a:r>
            <a:endParaRPr lang="en-US" sz="4800" i="1" dirty="0">
              <a:latin typeface="Times New Roman" panose="02020603050405020304" pitchFamily="18" charset="0"/>
              <a:cs typeface="Times New Roman" panose="02020603050405020304" pitchFamily="18" charset="0"/>
            </a:endParaRPr>
          </a:p>
        </p:txBody>
      </p:sp>
      <p:pic>
        <p:nvPicPr>
          <p:cNvPr id="5" name="Picture 4"/>
          <p:cNvPicPr>
            <a:picLocks noChangeAspect="1"/>
          </p:cNvPicPr>
          <p:nvPr/>
        </p:nvPicPr>
        <p:blipFill>
          <a:blip r:embed="rId2">
            <a:extLst>
              <a:ext uri="{28A0092B-C50C-407E-A947-70E740481C1C}">
                <a14:useLocalDpi xmlns="" xmlns:a14="http://schemas.microsoft.com/office/drawing/2010/main" val="0"/>
              </a:ext>
            </a:extLst>
          </a:blip>
          <a:stretch>
            <a:fillRect/>
          </a:stretch>
        </p:blipFill>
        <p:spPr>
          <a:xfrm>
            <a:off x="252412" y="209550"/>
            <a:ext cx="6053138" cy="6353539"/>
          </a:xfrm>
          <a:prstGeom prst="rect">
            <a:avLst/>
          </a:prstGeom>
        </p:spPr>
      </p:pic>
    </p:spTree>
    <p:extLst>
      <p:ext uri="{BB962C8B-B14F-4D97-AF65-F5344CB8AC3E}">
        <p14:creationId xmlns="" xmlns:p14="http://schemas.microsoft.com/office/powerpoint/2010/main" val="12409687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84738" y="0"/>
            <a:ext cx="10369061" cy="998806"/>
          </a:xfrm>
        </p:spPr>
        <p:txBody>
          <a:bodyPr>
            <a:normAutofit fontScale="90000"/>
          </a:bodyPr>
          <a:lstStyle/>
          <a:p>
            <a:pPr algn="ctr"/>
            <a:r>
              <a:rPr lang="en-US" sz="4000" dirty="0" smtClean="0">
                <a:latin typeface="Times New Roman" panose="02020603050405020304" pitchFamily="18" charset="0"/>
                <a:cs typeface="Times New Roman" panose="02020603050405020304" pitchFamily="18" charset="0"/>
              </a:rPr>
              <a:t/>
            </a:r>
            <a:br>
              <a:rPr lang="en-US" sz="4000" dirty="0" smtClean="0">
                <a:latin typeface="Times New Roman" panose="02020603050405020304" pitchFamily="18" charset="0"/>
                <a:cs typeface="Times New Roman" panose="02020603050405020304" pitchFamily="18" charset="0"/>
              </a:rPr>
            </a:br>
            <a:r>
              <a:rPr lang="en-US" sz="4000" dirty="0">
                <a:latin typeface="Times New Roman" panose="02020603050405020304" pitchFamily="18" charset="0"/>
                <a:cs typeface="Times New Roman" panose="02020603050405020304" pitchFamily="18" charset="0"/>
              </a:rPr>
              <a:t/>
            </a:r>
            <a:br>
              <a:rPr lang="en-US" sz="4000" dirty="0">
                <a:latin typeface="Times New Roman" panose="02020603050405020304" pitchFamily="18" charset="0"/>
                <a:cs typeface="Times New Roman" panose="02020603050405020304" pitchFamily="18" charset="0"/>
              </a:rPr>
            </a:br>
            <a:r>
              <a:rPr lang="en-US" sz="4000" dirty="0" smtClean="0">
                <a:latin typeface="Times New Roman" panose="02020603050405020304" pitchFamily="18" charset="0"/>
                <a:cs typeface="Times New Roman" panose="02020603050405020304" pitchFamily="18" charset="0"/>
              </a:rPr>
              <a:t>What </a:t>
            </a:r>
            <a:r>
              <a:rPr lang="en-US" sz="4000" dirty="0">
                <a:latin typeface="Times New Roman" panose="02020603050405020304" pitchFamily="18" charset="0"/>
                <a:cs typeface="Times New Roman" panose="02020603050405020304" pitchFamily="18" charset="0"/>
              </a:rPr>
              <a:t>is </a:t>
            </a:r>
            <a:r>
              <a:rPr lang="en-US" sz="4000" dirty="0" smtClean="0">
                <a:latin typeface="Times New Roman" panose="02020603050405020304" pitchFamily="18" charset="0"/>
                <a:cs typeface="Times New Roman" panose="02020603050405020304" pitchFamily="18" charset="0"/>
              </a:rPr>
              <a:t>Glucose? </a:t>
            </a:r>
            <a:r>
              <a:rPr lang="en-US" dirty="0"/>
              <a:t/>
            </a:r>
            <a:br>
              <a:rPr lang="en-US" dirty="0"/>
            </a:br>
            <a:endParaRPr lang="en-US" dirty="0"/>
          </a:p>
        </p:txBody>
      </p:sp>
      <p:sp>
        <p:nvSpPr>
          <p:cNvPr id="3" name="Content Placeholder 2"/>
          <p:cNvSpPr>
            <a:spLocks noGrp="1"/>
          </p:cNvSpPr>
          <p:nvPr>
            <p:ph idx="1"/>
          </p:nvPr>
        </p:nvSpPr>
        <p:spPr>
          <a:xfrm>
            <a:off x="838200" y="1371600"/>
            <a:ext cx="5657850" cy="4805363"/>
          </a:xfrm>
        </p:spPr>
        <p:txBody>
          <a:bodyPr/>
          <a:lstStyle/>
          <a:p>
            <a:r>
              <a:rPr lang="en-US" sz="2400" dirty="0" smtClean="0">
                <a:latin typeface="Times New Roman" panose="02020603050405020304" pitchFamily="18" charset="0"/>
                <a:cs typeface="Times New Roman" panose="02020603050405020304" pitchFamily="18" charset="0"/>
              </a:rPr>
              <a:t>Glucose </a:t>
            </a:r>
            <a:r>
              <a:rPr lang="en-US" sz="2400" dirty="0">
                <a:latin typeface="Times New Roman" panose="02020603050405020304" pitchFamily="18" charset="0"/>
                <a:cs typeface="Times New Roman" panose="02020603050405020304" pitchFamily="18" charset="0"/>
              </a:rPr>
              <a:t>is found in human blood and is also referred to as glucose </a:t>
            </a:r>
          </a:p>
          <a:p>
            <a:r>
              <a:rPr lang="en-US" sz="2400" dirty="0">
                <a:latin typeface="Times New Roman" panose="02020603050405020304" pitchFamily="18" charset="0"/>
                <a:cs typeface="Times New Roman" panose="02020603050405020304" pitchFamily="18" charset="0"/>
              </a:rPr>
              <a:t>Produced after the breakdown of carbohydrates, which act as a fuel of a body</a:t>
            </a:r>
          </a:p>
          <a:p>
            <a:r>
              <a:rPr lang="en-US" sz="2400" dirty="0">
                <a:latin typeface="Times New Roman" panose="02020603050405020304" pitchFamily="18" charset="0"/>
                <a:cs typeface="Times New Roman" panose="02020603050405020304" pitchFamily="18" charset="0"/>
              </a:rPr>
              <a:t>Determined by the level of glucose in the blood</a:t>
            </a:r>
          </a:p>
          <a:p>
            <a:r>
              <a:rPr lang="en-US" sz="2400" dirty="0">
                <a:latin typeface="Times New Roman" panose="02020603050405020304" pitchFamily="18" charset="0"/>
                <a:cs typeface="Times New Roman" panose="02020603050405020304" pitchFamily="18" charset="0"/>
              </a:rPr>
              <a:t>Tight glucose metabolism is essential for brain psychology</a:t>
            </a:r>
          </a:p>
          <a:p>
            <a:r>
              <a:rPr lang="en-US" sz="2400" dirty="0">
                <a:latin typeface="Times New Roman" panose="02020603050405020304" pitchFamily="18" charset="0"/>
                <a:cs typeface="Times New Roman" panose="02020603050405020304" pitchFamily="18" charset="0"/>
              </a:rPr>
              <a:t>Glucose insufficiency leads to physiopathology based brain disorders      </a:t>
            </a:r>
          </a:p>
          <a:p>
            <a:pPr marL="0" indent="0">
              <a:buNone/>
            </a:pPr>
            <a:endParaRPr lang="en-US" dirty="0"/>
          </a:p>
        </p:txBody>
      </p:sp>
      <p:pic>
        <p:nvPicPr>
          <p:cNvPr id="4" name="Picture 3"/>
          <p:cNvPicPr>
            <a:picLocks noChangeAspect="1"/>
          </p:cNvPicPr>
          <p:nvPr/>
        </p:nvPicPr>
        <p:blipFill>
          <a:blip r:embed="rId3">
            <a:extLst>
              <a:ext uri="{28A0092B-C50C-407E-A947-70E740481C1C}">
                <a14:useLocalDpi xmlns="" xmlns:a14="http://schemas.microsoft.com/office/drawing/2010/main" val="0"/>
              </a:ext>
            </a:extLst>
          </a:blip>
          <a:stretch>
            <a:fillRect/>
          </a:stretch>
        </p:blipFill>
        <p:spPr>
          <a:xfrm>
            <a:off x="9467850" y="0"/>
            <a:ext cx="2417497" cy="6577013"/>
          </a:xfrm>
          <a:prstGeom prst="rect">
            <a:avLst/>
          </a:prstGeom>
        </p:spPr>
      </p:pic>
    </p:spTree>
    <p:extLst>
      <p:ext uri="{BB962C8B-B14F-4D97-AF65-F5344CB8AC3E}">
        <p14:creationId xmlns="" xmlns:p14="http://schemas.microsoft.com/office/powerpoint/2010/main" val="26429884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3600" dirty="0">
                <a:latin typeface="Times New Roman" panose="02020603050405020304" pitchFamily="18" charset="0"/>
                <a:cs typeface="Times New Roman" panose="02020603050405020304" pitchFamily="18" charset="0"/>
              </a:rPr>
              <a:t>Sugar regulation </a:t>
            </a:r>
            <a:r>
              <a:rPr lang="en-US" dirty="0"/>
              <a:t/>
            </a:r>
            <a:br>
              <a:rPr lang="en-US" dirty="0"/>
            </a:br>
            <a:endParaRPr lang="en-US" dirty="0"/>
          </a:p>
        </p:txBody>
      </p:sp>
      <p:sp>
        <p:nvSpPr>
          <p:cNvPr id="3" name="Content Placeholder 2"/>
          <p:cNvSpPr>
            <a:spLocks noGrp="1"/>
          </p:cNvSpPr>
          <p:nvPr>
            <p:ph idx="1"/>
          </p:nvPr>
        </p:nvSpPr>
        <p:spPr>
          <a:xfrm>
            <a:off x="838200" y="1085850"/>
            <a:ext cx="5181600" cy="5091113"/>
          </a:xfrm>
        </p:spPr>
        <p:txBody>
          <a:bodyPr/>
          <a:lstStyle/>
          <a:p>
            <a:r>
              <a:rPr lang="en-US" sz="2400" dirty="0">
                <a:latin typeface="Times New Roman" panose="02020603050405020304" pitchFamily="18" charset="0"/>
                <a:cs typeface="Times New Roman" panose="02020603050405020304" pitchFamily="18" charset="0"/>
              </a:rPr>
              <a:t>Maintenance of optimal blood glucose level </a:t>
            </a:r>
          </a:p>
          <a:p>
            <a:r>
              <a:rPr lang="en-US" sz="2400" dirty="0">
                <a:latin typeface="Times New Roman" panose="02020603050405020304" pitchFamily="18" charset="0"/>
                <a:cs typeface="Times New Roman" panose="02020603050405020304" pitchFamily="18" charset="0"/>
              </a:rPr>
              <a:t>The result of glucose metabolism is the cellular use of glucose as an energy</a:t>
            </a:r>
          </a:p>
          <a:p>
            <a:r>
              <a:rPr lang="en-US" sz="2400" dirty="0">
                <a:latin typeface="Times New Roman" panose="02020603050405020304" pitchFamily="18" charset="0"/>
                <a:cs typeface="Times New Roman" panose="02020603050405020304" pitchFamily="18" charset="0"/>
              </a:rPr>
              <a:t>Composed of various processes, including gluconeogenesis, glycogenesis, glycogenolysis, and glycolysis. </a:t>
            </a:r>
          </a:p>
          <a:p>
            <a:r>
              <a:rPr lang="en-US" sz="2400" dirty="0">
                <a:latin typeface="Times New Roman" panose="02020603050405020304" pitchFamily="18" charset="0"/>
                <a:cs typeface="Times New Roman" panose="02020603050405020304" pitchFamily="18" charset="0"/>
              </a:rPr>
              <a:t>Sugar regulation demands to have counter-regulatory hormones </a:t>
            </a:r>
          </a:p>
          <a:p>
            <a:r>
              <a:rPr lang="en-US" sz="2400" dirty="0">
                <a:latin typeface="Times New Roman" panose="02020603050405020304" pitchFamily="18" charset="0"/>
                <a:cs typeface="Times New Roman" panose="02020603050405020304" pitchFamily="18" charset="0"/>
              </a:rPr>
              <a:t>Insulin assistance is as well necessary for the process </a:t>
            </a:r>
          </a:p>
          <a:p>
            <a:pPr marL="0" indent="0">
              <a:buNone/>
            </a:pPr>
            <a:endParaRPr lang="en-US" dirty="0"/>
          </a:p>
        </p:txBody>
      </p:sp>
      <p:pic>
        <p:nvPicPr>
          <p:cNvPr id="4" name="Picture 3"/>
          <p:cNvPicPr>
            <a:picLocks noChangeAspect="1"/>
          </p:cNvPicPr>
          <p:nvPr/>
        </p:nvPicPr>
        <p:blipFill>
          <a:blip r:embed="rId3">
            <a:extLst>
              <a:ext uri="{28A0092B-C50C-407E-A947-70E740481C1C}">
                <a14:useLocalDpi xmlns="" xmlns:a14="http://schemas.microsoft.com/office/drawing/2010/main" val="0"/>
              </a:ext>
            </a:extLst>
          </a:blip>
          <a:stretch>
            <a:fillRect/>
          </a:stretch>
        </p:blipFill>
        <p:spPr>
          <a:xfrm>
            <a:off x="6805919" y="1271146"/>
            <a:ext cx="4547881" cy="4905817"/>
          </a:xfrm>
          <a:prstGeom prst="rect">
            <a:avLst/>
          </a:prstGeom>
        </p:spPr>
      </p:pic>
    </p:spTree>
    <p:extLst>
      <p:ext uri="{BB962C8B-B14F-4D97-AF65-F5344CB8AC3E}">
        <p14:creationId xmlns="" xmlns:p14="http://schemas.microsoft.com/office/powerpoint/2010/main" val="35391026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3600" dirty="0">
                <a:latin typeface="Times New Roman" panose="02020603050405020304" pitchFamily="18" charset="0"/>
                <a:cs typeface="Times New Roman" panose="02020603050405020304" pitchFamily="18" charset="0"/>
              </a:rPr>
              <a:t>Categories of glucose regulation</a:t>
            </a:r>
            <a:r>
              <a:rPr lang="en-US" b="1" dirty="0"/>
              <a:t> </a:t>
            </a:r>
            <a:r>
              <a:rPr lang="en-US" dirty="0"/>
              <a:t/>
            </a:r>
            <a:br>
              <a:rPr lang="en-US" dirty="0"/>
            </a:br>
            <a:endParaRPr lang="en-US" dirty="0"/>
          </a:p>
        </p:txBody>
      </p:sp>
      <p:sp>
        <p:nvSpPr>
          <p:cNvPr id="3" name="Content Placeholder 2"/>
          <p:cNvSpPr>
            <a:spLocks noGrp="1"/>
          </p:cNvSpPr>
          <p:nvPr>
            <p:ph idx="1"/>
          </p:nvPr>
        </p:nvSpPr>
        <p:spPr>
          <a:xfrm>
            <a:off x="838200" y="1143000"/>
            <a:ext cx="6096000" cy="5033963"/>
          </a:xfrm>
        </p:spPr>
        <p:txBody>
          <a:bodyPr>
            <a:normAutofit/>
          </a:bodyPr>
          <a:lstStyle/>
          <a:p>
            <a:r>
              <a:rPr lang="en-US" sz="2400" dirty="0">
                <a:latin typeface="Times New Roman" panose="02020603050405020304" pitchFamily="18" charset="0"/>
                <a:cs typeface="Times New Roman" panose="02020603050405020304" pitchFamily="18" charset="0"/>
              </a:rPr>
              <a:t>Maintained within physiological limits by the rate of glucose entrance in the body. </a:t>
            </a:r>
          </a:p>
          <a:p>
            <a:r>
              <a:rPr lang="en-US" sz="2400" dirty="0">
                <a:latin typeface="Times New Roman" panose="02020603050405020304" pitchFamily="18" charset="0"/>
                <a:cs typeface="Times New Roman" panose="02020603050405020304" pitchFamily="18" charset="0"/>
              </a:rPr>
              <a:t>Outcomes outside the acceptable range could indicate dysfunction in glucose regulation</a:t>
            </a:r>
          </a:p>
          <a:p>
            <a:r>
              <a:rPr lang="en-US" sz="2400" dirty="0">
                <a:latin typeface="Times New Roman" panose="02020603050405020304" pitchFamily="18" charset="0"/>
                <a:cs typeface="Times New Roman" panose="02020603050405020304" pitchFamily="18" charset="0"/>
              </a:rPr>
              <a:t>The first category is Hypoglycemia, which represents sugar levels of less than 70 mg/dL</a:t>
            </a:r>
          </a:p>
          <a:p>
            <a:r>
              <a:rPr lang="en-US" sz="2400" dirty="0">
                <a:latin typeface="Times New Roman" panose="02020603050405020304" pitchFamily="18" charset="0"/>
                <a:cs typeface="Times New Roman" panose="02020603050405020304" pitchFamily="18" charset="0"/>
              </a:rPr>
              <a:t>The second category is hyperglycemia which defines high blood sugar of more than 100 mg/dL </a:t>
            </a:r>
          </a:p>
          <a:p>
            <a:r>
              <a:rPr lang="en-US" sz="2400" dirty="0">
                <a:latin typeface="Times New Roman" panose="02020603050405020304" pitchFamily="18" charset="0"/>
                <a:cs typeface="Times New Roman" panose="02020603050405020304" pitchFamily="18" charset="0"/>
              </a:rPr>
              <a:t>Unregulated blood sugar may lead to disorders including diabetes mellitus </a:t>
            </a:r>
          </a:p>
          <a:p>
            <a:endParaRPr lang="en-US" dirty="0"/>
          </a:p>
        </p:txBody>
      </p:sp>
      <p:pic>
        <p:nvPicPr>
          <p:cNvPr id="4" name="Picture 3"/>
          <p:cNvPicPr>
            <a:picLocks noChangeAspect="1"/>
          </p:cNvPicPr>
          <p:nvPr/>
        </p:nvPicPr>
        <p:blipFill>
          <a:blip r:embed="rId3">
            <a:extLst>
              <a:ext uri="{28A0092B-C50C-407E-A947-70E740481C1C}">
                <a14:useLocalDpi xmlns="" xmlns:a14="http://schemas.microsoft.com/office/drawing/2010/main" val="0"/>
              </a:ext>
            </a:extLst>
          </a:blip>
          <a:stretch>
            <a:fillRect/>
          </a:stretch>
        </p:blipFill>
        <p:spPr>
          <a:xfrm>
            <a:off x="6934200" y="1383506"/>
            <a:ext cx="5297181" cy="4552949"/>
          </a:xfrm>
          <a:prstGeom prst="rect">
            <a:avLst/>
          </a:prstGeom>
        </p:spPr>
      </p:pic>
    </p:spTree>
    <p:extLst>
      <p:ext uri="{BB962C8B-B14F-4D97-AF65-F5344CB8AC3E}">
        <p14:creationId xmlns="" xmlns:p14="http://schemas.microsoft.com/office/powerpoint/2010/main" val="16968522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latin typeface="Times New Roman" panose="02020603050405020304" pitchFamily="18" charset="0"/>
                <a:cs typeface="Times New Roman" panose="02020603050405020304" pitchFamily="18" charset="0"/>
              </a:rPr>
              <a:t>Absorptive and non-absorptive state </a:t>
            </a:r>
            <a:r>
              <a:rPr lang="en-US" dirty="0"/>
              <a:t/>
            </a:r>
            <a:br>
              <a:rPr lang="en-US" dirty="0"/>
            </a:br>
            <a:endParaRPr lang="en-US" dirty="0"/>
          </a:p>
        </p:txBody>
      </p:sp>
      <p:sp>
        <p:nvSpPr>
          <p:cNvPr id="3" name="Content Placeholder 2"/>
          <p:cNvSpPr>
            <a:spLocks noGrp="1"/>
          </p:cNvSpPr>
          <p:nvPr>
            <p:ph idx="1"/>
          </p:nvPr>
        </p:nvSpPr>
        <p:spPr>
          <a:xfrm>
            <a:off x="838200" y="1066800"/>
            <a:ext cx="5962650" cy="5110163"/>
          </a:xfrm>
        </p:spPr>
        <p:txBody>
          <a:bodyPr/>
          <a:lstStyle/>
          <a:p>
            <a:r>
              <a:rPr lang="en-US" sz="2400" dirty="0" smtClean="0">
                <a:latin typeface="Times New Roman" panose="02020603050405020304" pitchFamily="18" charset="0"/>
                <a:cs typeface="Times New Roman" panose="02020603050405020304" pitchFamily="18" charset="0"/>
              </a:rPr>
              <a:t>Blood </a:t>
            </a:r>
            <a:r>
              <a:rPr lang="en-US" sz="2400" dirty="0">
                <a:latin typeface="Times New Roman" panose="02020603050405020304" pitchFamily="18" charset="0"/>
                <a:cs typeface="Times New Roman" panose="02020603050405020304" pitchFamily="18" charset="0"/>
              </a:rPr>
              <a:t>sugar varies based on the level of food intake</a:t>
            </a:r>
          </a:p>
          <a:p>
            <a:r>
              <a:rPr lang="en-US" sz="2400" dirty="0">
                <a:latin typeface="Times New Roman" panose="02020603050405020304" pitchFamily="18" charset="0"/>
                <a:cs typeface="Times New Roman" panose="02020603050405020304" pitchFamily="18" charset="0"/>
              </a:rPr>
              <a:t>Absorptive rate is evidenced immediately after food intake (nutrients are absorbed from the gut)</a:t>
            </a:r>
          </a:p>
          <a:p>
            <a:r>
              <a:rPr lang="en-US" sz="2400" dirty="0">
                <a:latin typeface="Times New Roman" panose="02020603050405020304" pitchFamily="18" charset="0"/>
                <a:cs typeface="Times New Roman" panose="02020603050405020304" pitchFamily="18" charset="0"/>
              </a:rPr>
              <a:t>When blood sugar level rise, excess glucose is stored in the liver </a:t>
            </a:r>
          </a:p>
          <a:p>
            <a:r>
              <a:rPr lang="en-US" sz="2400" dirty="0">
                <a:latin typeface="Times New Roman" panose="02020603050405020304" pitchFamily="18" charset="0"/>
                <a:cs typeface="Times New Roman" panose="02020603050405020304" pitchFamily="18" charset="0"/>
              </a:rPr>
              <a:t>Post absorptive state begins after digestion is complete.</a:t>
            </a:r>
          </a:p>
          <a:p>
            <a:r>
              <a:rPr lang="en-US" sz="2400" dirty="0">
                <a:latin typeface="Times New Roman" panose="02020603050405020304" pitchFamily="18" charset="0"/>
                <a:cs typeface="Times New Roman" panose="02020603050405020304" pitchFamily="18" charset="0"/>
              </a:rPr>
              <a:t>Cells generate energy during the post-absorptive state.</a:t>
            </a:r>
          </a:p>
          <a:p>
            <a:endParaRPr lang="en-US" dirty="0"/>
          </a:p>
        </p:txBody>
      </p:sp>
      <p:pic>
        <p:nvPicPr>
          <p:cNvPr id="4" name="Picture 3"/>
          <p:cNvPicPr>
            <a:picLocks noChangeAspect="1"/>
          </p:cNvPicPr>
          <p:nvPr/>
        </p:nvPicPr>
        <p:blipFill>
          <a:blip r:embed="rId3">
            <a:extLst>
              <a:ext uri="{28A0092B-C50C-407E-A947-70E740481C1C}">
                <a14:useLocalDpi xmlns="" xmlns:a14="http://schemas.microsoft.com/office/drawing/2010/main" val="0"/>
              </a:ext>
            </a:extLst>
          </a:blip>
          <a:stretch>
            <a:fillRect/>
          </a:stretch>
        </p:blipFill>
        <p:spPr>
          <a:xfrm>
            <a:off x="7620001" y="713233"/>
            <a:ext cx="3733799" cy="6144767"/>
          </a:xfrm>
          <a:prstGeom prst="rect">
            <a:avLst/>
          </a:prstGeom>
        </p:spPr>
      </p:pic>
    </p:spTree>
    <p:extLst>
      <p:ext uri="{BB962C8B-B14F-4D97-AF65-F5344CB8AC3E}">
        <p14:creationId xmlns="" xmlns:p14="http://schemas.microsoft.com/office/powerpoint/2010/main" val="314765041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latin typeface="Times New Roman" panose="02020603050405020304" pitchFamily="18" charset="0"/>
                <a:cs typeface="Times New Roman" panose="02020603050405020304" pitchFamily="18" charset="0"/>
              </a:rPr>
              <a:t>Functioning of pancreases</a:t>
            </a:r>
            <a:r>
              <a:rPr lang="en-US" dirty="0"/>
              <a:t/>
            </a:r>
            <a:br>
              <a:rPr lang="en-US" dirty="0"/>
            </a:br>
            <a:endParaRPr lang="en-US" dirty="0"/>
          </a:p>
        </p:txBody>
      </p:sp>
      <p:sp>
        <p:nvSpPr>
          <p:cNvPr id="3" name="Content Placeholder 2"/>
          <p:cNvSpPr>
            <a:spLocks noGrp="1"/>
          </p:cNvSpPr>
          <p:nvPr>
            <p:ph idx="1"/>
          </p:nvPr>
        </p:nvSpPr>
        <p:spPr>
          <a:xfrm>
            <a:off x="838200" y="1200150"/>
            <a:ext cx="5543550" cy="4976813"/>
          </a:xfrm>
        </p:spPr>
        <p:txBody>
          <a:bodyPr>
            <a:normAutofit/>
          </a:bodyPr>
          <a:lstStyle/>
          <a:p>
            <a:r>
              <a:rPr lang="en-US" sz="2400" dirty="0" smtClean="0">
                <a:latin typeface="Times New Roman" panose="02020603050405020304" pitchFamily="18" charset="0"/>
                <a:cs typeface="Times New Roman" panose="02020603050405020304" pitchFamily="18" charset="0"/>
              </a:rPr>
              <a:t>Digests </a:t>
            </a:r>
            <a:r>
              <a:rPr lang="en-US" sz="2400" dirty="0">
                <a:latin typeface="Times New Roman" panose="02020603050405020304" pitchFamily="18" charset="0"/>
                <a:cs typeface="Times New Roman" panose="02020603050405020304" pitchFamily="18" charset="0"/>
              </a:rPr>
              <a:t>and regulates glucose in the human body</a:t>
            </a:r>
          </a:p>
          <a:p>
            <a:r>
              <a:rPr lang="en-US" sz="2400" dirty="0">
                <a:latin typeface="Times New Roman" panose="02020603050405020304" pitchFamily="18" charset="0"/>
                <a:cs typeface="Times New Roman" panose="02020603050405020304" pitchFamily="18" charset="0"/>
              </a:rPr>
              <a:t>Is composed of endocrine and exocrine enzymes </a:t>
            </a:r>
          </a:p>
          <a:p>
            <a:r>
              <a:rPr lang="en-US" sz="2400" dirty="0">
                <a:latin typeface="Times New Roman" panose="02020603050405020304" pitchFamily="18" charset="0"/>
                <a:cs typeface="Times New Roman" panose="02020603050405020304" pitchFamily="18" charset="0"/>
              </a:rPr>
              <a:t>Has pancreatic beta cells for producing and storing insulin </a:t>
            </a:r>
          </a:p>
          <a:p>
            <a:r>
              <a:rPr lang="en-US" sz="2400" dirty="0">
                <a:latin typeface="Times New Roman" panose="02020603050405020304" pitchFamily="18" charset="0"/>
                <a:cs typeface="Times New Roman" panose="02020603050405020304" pitchFamily="18" charset="0"/>
              </a:rPr>
              <a:t>Composed of alpha cells for secreting glucagon to increase plasma glucose levels.</a:t>
            </a:r>
          </a:p>
          <a:p>
            <a:r>
              <a:rPr lang="en-US" sz="2400" dirty="0">
                <a:latin typeface="Times New Roman" panose="02020603050405020304" pitchFamily="18" charset="0"/>
                <a:cs typeface="Times New Roman" panose="02020603050405020304" pitchFamily="18" charset="0"/>
              </a:rPr>
              <a:t>Glucagon is used to breakdown glycogen stored in the liver.</a:t>
            </a:r>
          </a:p>
          <a:p>
            <a:endParaRPr lang="en-US" sz="2400" dirty="0">
              <a:latin typeface="Times New Roman" panose="02020603050405020304" pitchFamily="18" charset="0"/>
              <a:cs typeface="Times New Roman" panose="02020603050405020304" pitchFamily="18" charset="0"/>
            </a:endParaRPr>
          </a:p>
        </p:txBody>
      </p:sp>
      <p:pic>
        <p:nvPicPr>
          <p:cNvPr id="4" name="Picture 3"/>
          <p:cNvPicPr>
            <a:picLocks noChangeAspect="1"/>
          </p:cNvPicPr>
          <p:nvPr/>
        </p:nvPicPr>
        <p:blipFill>
          <a:blip r:embed="rId3">
            <a:extLst>
              <a:ext uri="{28A0092B-C50C-407E-A947-70E740481C1C}">
                <a14:useLocalDpi xmlns="" xmlns:a14="http://schemas.microsoft.com/office/drawing/2010/main" val="0"/>
              </a:ext>
            </a:extLst>
          </a:blip>
          <a:stretch>
            <a:fillRect/>
          </a:stretch>
        </p:blipFill>
        <p:spPr>
          <a:xfrm>
            <a:off x="5959510" y="673100"/>
            <a:ext cx="6232490" cy="3705226"/>
          </a:xfrm>
          <a:prstGeom prst="rect">
            <a:avLst/>
          </a:prstGeom>
        </p:spPr>
      </p:pic>
    </p:spTree>
    <p:extLst>
      <p:ext uri="{BB962C8B-B14F-4D97-AF65-F5344CB8AC3E}">
        <p14:creationId xmlns="" xmlns:p14="http://schemas.microsoft.com/office/powerpoint/2010/main" val="178450903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latin typeface="Times New Roman" panose="02020603050405020304" pitchFamily="18" charset="0"/>
                <a:cs typeface="Times New Roman" panose="02020603050405020304" pitchFamily="18" charset="0"/>
              </a:rPr>
              <a:t>Response to low and high blood sugar </a:t>
            </a:r>
            <a:r>
              <a:rPr lang="en-US" dirty="0"/>
              <a:t/>
            </a:r>
            <a:br>
              <a:rPr lang="en-US" dirty="0"/>
            </a:br>
            <a:endParaRPr lang="en-US" dirty="0"/>
          </a:p>
        </p:txBody>
      </p:sp>
      <p:sp>
        <p:nvSpPr>
          <p:cNvPr id="3" name="Content Placeholder 2"/>
          <p:cNvSpPr>
            <a:spLocks noGrp="1"/>
          </p:cNvSpPr>
          <p:nvPr>
            <p:ph idx="1"/>
          </p:nvPr>
        </p:nvSpPr>
        <p:spPr>
          <a:xfrm>
            <a:off x="838200" y="1123950"/>
            <a:ext cx="6343650" cy="5053013"/>
          </a:xfrm>
        </p:spPr>
        <p:txBody>
          <a:bodyPr/>
          <a:lstStyle/>
          <a:p>
            <a:r>
              <a:rPr lang="en-US" sz="2400" dirty="0" smtClean="0">
                <a:latin typeface="Times New Roman" panose="02020603050405020304" pitchFamily="18" charset="0"/>
                <a:cs typeface="Times New Roman" panose="02020603050405020304" pitchFamily="18" charset="0"/>
              </a:rPr>
              <a:t>Low </a:t>
            </a:r>
            <a:r>
              <a:rPr lang="en-US" sz="2400" dirty="0">
                <a:latin typeface="Times New Roman" panose="02020603050405020304" pitchFamily="18" charset="0"/>
                <a:cs typeface="Times New Roman" panose="02020603050405020304" pitchFamily="18" charset="0"/>
              </a:rPr>
              <a:t>level of glucose in plasma stimulates the secretion of glycogen</a:t>
            </a:r>
          </a:p>
          <a:p>
            <a:r>
              <a:rPr lang="en-US" sz="2400" dirty="0">
                <a:latin typeface="Times New Roman" panose="02020603050405020304" pitchFamily="18" charset="0"/>
                <a:cs typeface="Times New Roman" panose="02020603050405020304" pitchFamily="18" charset="0"/>
              </a:rPr>
              <a:t>Glycogenolysis and gluconeogenesis are encouraged by glycogen,  </a:t>
            </a:r>
          </a:p>
          <a:p>
            <a:r>
              <a:rPr lang="en-US" sz="2400" dirty="0">
                <a:latin typeface="Times New Roman" panose="02020603050405020304" pitchFamily="18" charset="0"/>
                <a:cs typeface="Times New Roman" panose="02020603050405020304" pitchFamily="18" charset="0"/>
              </a:rPr>
              <a:t>Thereby increasing the level of glucose in plasma.</a:t>
            </a:r>
          </a:p>
          <a:p>
            <a:r>
              <a:rPr lang="en-US" sz="2400" dirty="0">
                <a:latin typeface="Times New Roman" panose="02020603050405020304" pitchFamily="18" charset="0"/>
                <a:cs typeface="Times New Roman" panose="02020603050405020304" pitchFamily="18" charset="0"/>
              </a:rPr>
              <a:t>When blood sugar is high, the pancreas releases insulin into the bloodstream</a:t>
            </a:r>
          </a:p>
          <a:p>
            <a:r>
              <a:rPr lang="en-US" sz="2400" dirty="0">
                <a:latin typeface="Times New Roman" panose="02020603050405020304" pitchFamily="18" charset="0"/>
                <a:cs typeface="Times New Roman" panose="02020603050405020304" pitchFamily="18" charset="0"/>
              </a:rPr>
              <a:t>Insulin signals adipose cells to utilize glucose</a:t>
            </a:r>
          </a:p>
          <a:p>
            <a:pPr marL="0" indent="0">
              <a:buNone/>
            </a:pPr>
            <a:endParaRPr lang="en-US" sz="2400" dirty="0">
              <a:latin typeface="Times New Roman" panose="02020603050405020304" pitchFamily="18" charset="0"/>
              <a:cs typeface="Times New Roman" panose="02020603050405020304" pitchFamily="18" charset="0"/>
            </a:endParaRPr>
          </a:p>
          <a:p>
            <a:endParaRPr lang="en-US" dirty="0"/>
          </a:p>
        </p:txBody>
      </p:sp>
      <p:pic>
        <p:nvPicPr>
          <p:cNvPr id="4" name="Picture 3"/>
          <p:cNvPicPr>
            <a:picLocks noChangeAspect="1"/>
          </p:cNvPicPr>
          <p:nvPr/>
        </p:nvPicPr>
        <p:blipFill>
          <a:blip r:embed="rId3">
            <a:extLst>
              <a:ext uri="{28A0092B-C50C-407E-A947-70E740481C1C}">
                <a14:useLocalDpi xmlns="" xmlns:a14="http://schemas.microsoft.com/office/drawing/2010/main" val="0"/>
              </a:ext>
            </a:extLst>
          </a:blip>
          <a:stretch>
            <a:fillRect/>
          </a:stretch>
        </p:blipFill>
        <p:spPr>
          <a:xfrm>
            <a:off x="7181850" y="1027906"/>
            <a:ext cx="5086546" cy="5053013"/>
          </a:xfrm>
          <a:prstGeom prst="rect">
            <a:avLst/>
          </a:prstGeom>
        </p:spPr>
      </p:pic>
    </p:spTree>
    <p:extLst>
      <p:ext uri="{BB962C8B-B14F-4D97-AF65-F5344CB8AC3E}">
        <p14:creationId xmlns="" xmlns:p14="http://schemas.microsoft.com/office/powerpoint/2010/main" val="99217350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3600" dirty="0">
                <a:latin typeface="Times New Roman" panose="02020603050405020304" pitchFamily="18" charset="0"/>
                <a:cs typeface="Times New Roman" panose="02020603050405020304" pitchFamily="18" charset="0"/>
              </a:rPr>
              <a:t>Insulin resistance </a:t>
            </a:r>
            <a:r>
              <a:rPr lang="en-US" dirty="0"/>
              <a:t/>
            </a:r>
            <a:br>
              <a:rPr lang="en-US" dirty="0"/>
            </a:br>
            <a:endParaRPr lang="en-US" dirty="0"/>
          </a:p>
        </p:txBody>
      </p:sp>
      <p:sp>
        <p:nvSpPr>
          <p:cNvPr id="3" name="Content Placeholder 2"/>
          <p:cNvSpPr>
            <a:spLocks noGrp="1"/>
          </p:cNvSpPr>
          <p:nvPr>
            <p:ph idx="1"/>
          </p:nvPr>
        </p:nvSpPr>
        <p:spPr>
          <a:xfrm>
            <a:off x="838200" y="1143000"/>
            <a:ext cx="6629400" cy="5033963"/>
          </a:xfrm>
        </p:spPr>
        <p:txBody>
          <a:bodyPr/>
          <a:lstStyle/>
          <a:p>
            <a:r>
              <a:rPr lang="en-US" dirty="0" smtClean="0">
                <a:latin typeface="Times New Roman" panose="02020603050405020304" pitchFamily="18" charset="0"/>
                <a:cs typeface="Times New Roman" panose="02020603050405020304" pitchFamily="18" charset="0"/>
              </a:rPr>
              <a:t>A </a:t>
            </a:r>
            <a:r>
              <a:rPr lang="en-US" dirty="0">
                <a:latin typeface="Times New Roman" panose="02020603050405020304" pitchFamily="18" charset="0"/>
                <a:cs typeface="Times New Roman" panose="02020603050405020304" pitchFamily="18" charset="0"/>
              </a:rPr>
              <a:t>situation when cells in the body do not respond appropriately to the hormone insulin</a:t>
            </a:r>
          </a:p>
          <a:p>
            <a:r>
              <a:rPr lang="en-US" dirty="0">
                <a:latin typeface="Times New Roman" panose="02020603050405020304" pitchFamily="18" charset="0"/>
                <a:cs typeface="Times New Roman" panose="02020603050405020304" pitchFamily="18" charset="0"/>
              </a:rPr>
              <a:t>The body will produce more insulin when it becomes resistant to insulin  </a:t>
            </a:r>
          </a:p>
          <a:p>
            <a:r>
              <a:rPr lang="en-US" dirty="0">
                <a:latin typeface="Times New Roman" panose="02020603050405020304" pitchFamily="18" charset="0"/>
                <a:cs typeface="Times New Roman" panose="02020603050405020304" pitchFamily="18" charset="0"/>
              </a:rPr>
              <a:t>Insulin resistance is the primary cause of type 2 diabetes mellitus (DM), gestational DM and prediabetes </a:t>
            </a:r>
          </a:p>
          <a:p>
            <a:r>
              <a:rPr lang="en-US" dirty="0">
                <a:latin typeface="Times New Roman" panose="02020603050405020304" pitchFamily="18" charset="0"/>
                <a:cs typeface="Times New Roman" panose="02020603050405020304" pitchFamily="18" charset="0"/>
              </a:rPr>
              <a:t> Insulin sensitivity comes in three types, peripheral, hepatic, and pancreatic. </a:t>
            </a:r>
          </a:p>
          <a:p>
            <a:endParaRPr lang="en-US" dirty="0"/>
          </a:p>
        </p:txBody>
      </p:sp>
      <p:pic>
        <p:nvPicPr>
          <p:cNvPr id="4" name="Picture 3"/>
          <p:cNvPicPr>
            <a:picLocks noChangeAspect="1"/>
          </p:cNvPicPr>
          <p:nvPr/>
        </p:nvPicPr>
        <p:blipFill>
          <a:blip r:embed="rId3">
            <a:extLst>
              <a:ext uri="{28A0092B-C50C-407E-A947-70E740481C1C}">
                <a14:useLocalDpi xmlns="" xmlns:a14="http://schemas.microsoft.com/office/drawing/2010/main" val="0"/>
              </a:ext>
            </a:extLst>
          </a:blip>
          <a:stretch>
            <a:fillRect/>
          </a:stretch>
        </p:blipFill>
        <p:spPr>
          <a:xfrm>
            <a:off x="7981950" y="365125"/>
            <a:ext cx="3924300" cy="5538727"/>
          </a:xfrm>
          <a:prstGeom prst="rect">
            <a:avLst/>
          </a:prstGeom>
        </p:spPr>
      </p:pic>
    </p:spTree>
    <p:extLst>
      <p:ext uri="{BB962C8B-B14F-4D97-AF65-F5344CB8AC3E}">
        <p14:creationId xmlns="" xmlns:p14="http://schemas.microsoft.com/office/powerpoint/2010/main" val="391957449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2800" dirty="0">
                <a:latin typeface="Times New Roman" panose="02020603050405020304" pitchFamily="18" charset="0"/>
                <a:cs typeface="Times New Roman" panose="02020603050405020304" pitchFamily="18" charset="0"/>
              </a:rPr>
              <a:t>Clinical management </a:t>
            </a:r>
            <a:r>
              <a:rPr lang="en-US" dirty="0"/>
              <a:t/>
            </a:r>
            <a:br>
              <a:rPr lang="en-US" dirty="0"/>
            </a:br>
            <a:endParaRPr lang="en-US" dirty="0"/>
          </a:p>
        </p:txBody>
      </p:sp>
      <p:sp>
        <p:nvSpPr>
          <p:cNvPr id="3" name="Content Placeholder 2"/>
          <p:cNvSpPr>
            <a:spLocks noGrp="1"/>
          </p:cNvSpPr>
          <p:nvPr>
            <p:ph idx="1"/>
          </p:nvPr>
        </p:nvSpPr>
        <p:spPr>
          <a:xfrm>
            <a:off x="838200" y="1485900"/>
            <a:ext cx="5905500" cy="4857750"/>
          </a:xfrm>
        </p:spPr>
        <p:txBody>
          <a:bodyPr>
            <a:normAutofit fontScale="92500" lnSpcReduction="10000"/>
          </a:bodyPr>
          <a:lstStyle/>
          <a:p>
            <a:r>
              <a:rPr lang="en-US" dirty="0" smtClean="0">
                <a:latin typeface="Times New Roman" panose="02020603050405020304" pitchFamily="18" charset="0"/>
                <a:cs typeface="Times New Roman" panose="02020603050405020304" pitchFamily="18" charset="0"/>
              </a:rPr>
              <a:t>A </a:t>
            </a:r>
            <a:r>
              <a:rPr lang="en-US" dirty="0">
                <a:latin typeface="Times New Roman" panose="02020603050405020304" pitchFamily="18" charset="0"/>
                <a:cs typeface="Times New Roman" panose="02020603050405020304" pitchFamily="18" charset="0"/>
              </a:rPr>
              <a:t>standard diagnostic test may include glucose screening, lipid analysis, microalbuminuria, C-reactive protein</a:t>
            </a:r>
          </a:p>
          <a:p>
            <a:r>
              <a:rPr lang="en-US" dirty="0">
                <a:latin typeface="Times New Roman" panose="02020603050405020304" pitchFamily="18" charset="0"/>
                <a:cs typeface="Times New Roman" panose="02020603050405020304" pitchFamily="18" charset="0"/>
              </a:rPr>
              <a:t>Prevented through taking an appropriate diet, exercising and weight control</a:t>
            </a:r>
          </a:p>
          <a:p>
            <a:r>
              <a:rPr lang="en-US" dirty="0">
                <a:latin typeface="Times New Roman" panose="02020603050405020304" pitchFamily="18" charset="0"/>
                <a:cs typeface="Times New Roman" panose="02020603050405020304" pitchFamily="18" charset="0"/>
              </a:rPr>
              <a:t>Laboratory tests include hemoglobin A1c and cholesterol</a:t>
            </a:r>
          </a:p>
          <a:p>
            <a:r>
              <a:rPr lang="en-US" dirty="0">
                <a:latin typeface="Times New Roman" panose="02020603050405020304" pitchFamily="18" charset="0"/>
                <a:cs typeface="Times New Roman" panose="02020603050405020304" pitchFamily="18" charset="0"/>
              </a:rPr>
              <a:t>Blood pressure screening to detect complications</a:t>
            </a:r>
          </a:p>
          <a:p>
            <a:r>
              <a:rPr lang="en-US" dirty="0">
                <a:latin typeface="Times New Roman" panose="02020603050405020304" pitchFamily="18" charset="0"/>
                <a:cs typeface="Times New Roman" panose="02020603050405020304" pitchFamily="18" charset="0"/>
              </a:rPr>
              <a:t>Collaborative interventions are also done, for instance, education on insulin regulation</a:t>
            </a:r>
          </a:p>
          <a:p>
            <a:endParaRPr lang="en-US" dirty="0"/>
          </a:p>
        </p:txBody>
      </p:sp>
      <p:pic>
        <p:nvPicPr>
          <p:cNvPr id="4" name="Picture 3"/>
          <p:cNvPicPr>
            <a:picLocks noChangeAspect="1"/>
          </p:cNvPicPr>
          <p:nvPr/>
        </p:nvPicPr>
        <p:blipFill>
          <a:blip r:embed="rId3">
            <a:extLst>
              <a:ext uri="{28A0092B-C50C-407E-A947-70E740481C1C}">
                <a14:useLocalDpi xmlns="" xmlns:a14="http://schemas.microsoft.com/office/drawing/2010/main" val="0"/>
              </a:ext>
            </a:extLst>
          </a:blip>
          <a:stretch>
            <a:fillRect/>
          </a:stretch>
        </p:blipFill>
        <p:spPr>
          <a:xfrm>
            <a:off x="6891337" y="833438"/>
            <a:ext cx="4885944" cy="4367212"/>
          </a:xfrm>
          <a:prstGeom prst="rect">
            <a:avLst/>
          </a:prstGeom>
        </p:spPr>
      </p:pic>
    </p:spTree>
    <p:extLst>
      <p:ext uri="{BB962C8B-B14F-4D97-AF65-F5344CB8AC3E}">
        <p14:creationId xmlns="" xmlns:p14="http://schemas.microsoft.com/office/powerpoint/2010/main" val="24532113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3600" dirty="0">
                <a:latin typeface="Times New Roman" panose="02020603050405020304" pitchFamily="18" charset="0"/>
                <a:cs typeface="Times New Roman" panose="02020603050405020304" pitchFamily="18" charset="0"/>
              </a:rPr>
              <a:t>Type 1 diabetes mellitus</a:t>
            </a:r>
            <a:r>
              <a:rPr lang="en-US" dirty="0"/>
              <a:t/>
            </a:r>
            <a:br>
              <a:rPr lang="en-US" dirty="0"/>
            </a:br>
            <a:endParaRPr lang="en-US" dirty="0"/>
          </a:p>
        </p:txBody>
      </p:sp>
      <p:sp>
        <p:nvSpPr>
          <p:cNvPr id="3" name="Content Placeholder 2"/>
          <p:cNvSpPr>
            <a:spLocks noGrp="1"/>
          </p:cNvSpPr>
          <p:nvPr>
            <p:ph idx="1"/>
          </p:nvPr>
        </p:nvSpPr>
        <p:spPr>
          <a:xfrm>
            <a:off x="838200" y="1276350"/>
            <a:ext cx="6172200" cy="4900613"/>
          </a:xfrm>
        </p:spPr>
        <p:txBody>
          <a:bodyPr/>
          <a:lstStyle/>
          <a:p>
            <a:r>
              <a:rPr lang="en-US" dirty="0" smtClean="0">
                <a:latin typeface="Times New Roman" panose="02020603050405020304" pitchFamily="18" charset="0"/>
                <a:cs typeface="Times New Roman" panose="02020603050405020304" pitchFamily="18" charset="0"/>
              </a:rPr>
              <a:t>Less </a:t>
            </a:r>
            <a:r>
              <a:rPr lang="en-US" dirty="0">
                <a:latin typeface="Times New Roman" panose="02020603050405020304" pitchFamily="18" charset="0"/>
                <a:cs typeface="Times New Roman" panose="02020603050405020304" pitchFamily="18" charset="0"/>
              </a:rPr>
              <a:t>common, and it much less progressive </a:t>
            </a:r>
          </a:p>
          <a:p>
            <a:r>
              <a:rPr lang="en-US" dirty="0">
                <a:latin typeface="Times New Roman" panose="02020603050405020304" pitchFamily="18" charset="0"/>
                <a:cs typeface="Times New Roman" panose="02020603050405020304" pitchFamily="18" charset="0"/>
              </a:rPr>
              <a:t>Associated with other autoimmune diseases-Celiac, Graves, Hashimotos and Addisons</a:t>
            </a:r>
          </a:p>
          <a:p>
            <a:r>
              <a:rPr lang="en-US" dirty="0">
                <a:latin typeface="Times New Roman" panose="02020603050405020304" pitchFamily="18" charset="0"/>
                <a:cs typeface="Times New Roman" panose="02020603050405020304" pitchFamily="18" charset="0"/>
              </a:rPr>
              <a:t>Can  be caused by certain drugs, foods or viruses</a:t>
            </a:r>
          </a:p>
          <a:p>
            <a:r>
              <a:rPr lang="en-US" dirty="0">
                <a:latin typeface="Times New Roman" panose="02020603050405020304" pitchFamily="18" charset="0"/>
                <a:cs typeface="Times New Roman" panose="02020603050405020304" pitchFamily="18" charset="0"/>
              </a:rPr>
              <a:t>Impacts the metabolism of fats and carbs </a:t>
            </a:r>
          </a:p>
          <a:p>
            <a:r>
              <a:rPr lang="en-US" dirty="0">
                <a:latin typeface="Times New Roman" panose="02020603050405020304" pitchFamily="18" charset="0"/>
                <a:cs typeface="Times New Roman" panose="02020603050405020304" pitchFamily="18" charset="0"/>
              </a:rPr>
              <a:t>The body digests proteins and fats since glycogen cannot be understood</a:t>
            </a:r>
          </a:p>
        </p:txBody>
      </p:sp>
      <p:pic>
        <p:nvPicPr>
          <p:cNvPr id="4" name="Picture 3"/>
          <p:cNvPicPr>
            <a:picLocks noChangeAspect="1"/>
          </p:cNvPicPr>
          <p:nvPr/>
        </p:nvPicPr>
        <p:blipFill>
          <a:blip r:embed="rId3">
            <a:extLst>
              <a:ext uri="{28A0092B-C50C-407E-A947-70E740481C1C}">
                <a14:useLocalDpi xmlns="" xmlns:a14="http://schemas.microsoft.com/office/drawing/2010/main" val="0"/>
              </a:ext>
            </a:extLst>
          </a:blip>
          <a:stretch>
            <a:fillRect/>
          </a:stretch>
        </p:blipFill>
        <p:spPr>
          <a:xfrm>
            <a:off x="7453312" y="1027906"/>
            <a:ext cx="4395788" cy="4729163"/>
          </a:xfrm>
          <a:prstGeom prst="rect">
            <a:avLst/>
          </a:prstGeom>
        </p:spPr>
      </p:pic>
    </p:spTree>
    <p:extLst>
      <p:ext uri="{BB962C8B-B14F-4D97-AF65-F5344CB8AC3E}">
        <p14:creationId xmlns="" xmlns:p14="http://schemas.microsoft.com/office/powerpoint/2010/main" val="333262836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3600" dirty="0">
                <a:latin typeface="Times New Roman" panose="02020603050405020304" pitchFamily="18" charset="0"/>
                <a:cs typeface="Times New Roman" panose="02020603050405020304" pitchFamily="18" charset="0"/>
              </a:rPr>
              <a:t>Type 2 diabetes mellitus  </a:t>
            </a:r>
            <a:r>
              <a:rPr lang="en-US" dirty="0"/>
              <a:t/>
            </a:r>
            <a:br>
              <a:rPr lang="en-US" dirty="0"/>
            </a:br>
            <a:endParaRPr lang="en-US" dirty="0"/>
          </a:p>
        </p:txBody>
      </p:sp>
      <p:sp>
        <p:nvSpPr>
          <p:cNvPr id="3" name="Content Placeholder 2"/>
          <p:cNvSpPr>
            <a:spLocks noGrp="1"/>
          </p:cNvSpPr>
          <p:nvPr>
            <p:ph idx="1"/>
          </p:nvPr>
        </p:nvSpPr>
        <p:spPr>
          <a:xfrm>
            <a:off x="838200" y="1825624"/>
            <a:ext cx="6896100" cy="4879975"/>
          </a:xfrm>
        </p:spPr>
        <p:txBody>
          <a:bodyPr/>
          <a:lstStyle/>
          <a:p>
            <a:r>
              <a:rPr lang="en-US" sz="2400" dirty="0" smtClean="0">
                <a:latin typeface="Times New Roman" panose="02020603050405020304" pitchFamily="18" charset="0"/>
                <a:cs typeface="Times New Roman" panose="02020603050405020304" pitchFamily="18" charset="0"/>
              </a:rPr>
              <a:t>Non-Insulin </a:t>
            </a:r>
            <a:r>
              <a:rPr lang="en-US" sz="2400" dirty="0">
                <a:latin typeface="Times New Roman" panose="02020603050405020304" pitchFamily="18" charset="0"/>
                <a:cs typeface="Times New Roman" panose="02020603050405020304" pitchFamily="18" charset="0"/>
              </a:rPr>
              <a:t>Dependent Diabetes Mellitus</a:t>
            </a:r>
          </a:p>
          <a:p>
            <a:r>
              <a:rPr lang="en-US" sz="2400" dirty="0">
                <a:latin typeface="Times New Roman" panose="02020603050405020304" pitchFamily="18" charset="0"/>
                <a:cs typeface="Times New Roman" panose="02020603050405020304" pitchFamily="18" charset="0"/>
              </a:rPr>
              <a:t>Common among American Indians and Native Alaskans</a:t>
            </a:r>
          </a:p>
          <a:p>
            <a:r>
              <a:rPr lang="en-US" sz="2400" dirty="0">
                <a:latin typeface="Times New Roman" panose="02020603050405020304" pitchFamily="18" charset="0"/>
                <a:cs typeface="Times New Roman" panose="02020603050405020304" pitchFamily="18" charset="0"/>
              </a:rPr>
              <a:t>Is among the hereditary diseases </a:t>
            </a:r>
          </a:p>
          <a:p>
            <a:r>
              <a:rPr lang="en-US" sz="2400" dirty="0">
                <a:latin typeface="Times New Roman" panose="02020603050405020304" pitchFamily="18" charset="0"/>
                <a:cs typeface="Times New Roman" panose="02020603050405020304" pitchFamily="18" charset="0"/>
              </a:rPr>
              <a:t>Hypoglycemia is one of the significant diabetes mellitus complications </a:t>
            </a:r>
          </a:p>
          <a:p>
            <a:r>
              <a:rPr lang="en-US" sz="2400" dirty="0">
                <a:latin typeface="Times New Roman" panose="02020603050405020304" pitchFamily="18" charset="0"/>
                <a:cs typeface="Times New Roman" panose="02020603050405020304" pitchFamily="18" charset="0"/>
              </a:rPr>
              <a:t>Metabolic syndrome includes central obesity, dyslipidemia, and pre-hypertension</a:t>
            </a:r>
          </a:p>
          <a:p>
            <a:endParaRPr lang="en-US" dirty="0"/>
          </a:p>
        </p:txBody>
      </p:sp>
      <p:pic>
        <p:nvPicPr>
          <p:cNvPr id="4" name="Picture 3"/>
          <p:cNvPicPr>
            <a:picLocks noChangeAspect="1"/>
          </p:cNvPicPr>
          <p:nvPr/>
        </p:nvPicPr>
        <p:blipFill>
          <a:blip r:embed="rId3">
            <a:extLst>
              <a:ext uri="{28A0092B-C50C-407E-A947-70E740481C1C}">
                <a14:useLocalDpi xmlns="" xmlns:a14="http://schemas.microsoft.com/office/drawing/2010/main" val="0"/>
              </a:ext>
            </a:extLst>
          </a:blip>
          <a:stretch>
            <a:fillRect/>
          </a:stretch>
        </p:blipFill>
        <p:spPr>
          <a:xfrm>
            <a:off x="7448550" y="1962150"/>
            <a:ext cx="3905250" cy="4572000"/>
          </a:xfrm>
          <a:prstGeom prst="rect">
            <a:avLst/>
          </a:prstGeom>
        </p:spPr>
      </p:pic>
    </p:spTree>
    <p:extLst>
      <p:ext uri="{BB962C8B-B14F-4D97-AF65-F5344CB8AC3E}">
        <p14:creationId xmlns="" xmlns:p14="http://schemas.microsoft.com/office/powerpoint/2010/main" val="3875489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96123"/>
            <a:ext cx="10515600" cy="533776"/>
          </a:xfrm>
        </p:spPr>
        <p:txBody>
          <a:bodyPr>
            <a:normAutofit fontScale="90000"/>
          </a:bodyPr>
          <a:lstStyle/>
          <a:p>
            <a:pPr algn="ctr"/>
            <a:r>
              <a:rPr lang="en-US" sz="3600" dirty="0" smtClean="0">
                <a:latin typeface="Times New Roman" panose="02020603050405020304" pitchFamily="18" charset="0"/>
                <a:cs typeface="Times New Roman" panose="02020603050405020304" pitchFamily="18" charset="0"/>
              </a:rPr>
              <a:t>References </a:t>
            </a:r>
            <a:endParaRPr lang="en-US" sz="36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838200" y="1097202"/>
            <a:ext cx="10515600" cy="5032375"/>
          </a:xfrm>
        </p:spPr>
        <p:txBody>
          <a:bodyPr>
            <a:normAutofit lnSpcReduction="10000"/>
          </a:bodyPr>
          <a:lstStyle/>
          <a:p>
            <a:r>
              <a:rPr lang="en-US" sz="2400" dirty="0"/>
              <a:t>Cordoba, E., Aceves-Zamudio, D. L., Hernández-Bernal, A. F., Ramos-Vega, M., &amp; León, P. (2015). Sugar regulation of SUGAR TRANSPORTER PROTEIN 1 (STP1) expression in Arabidopsis thaliana. </a:t>
            </a:r>
            <a:r>
              <a:rPr lang="en-US" sz="2400" i="1" dirty="0"/>
              <a:t>Journal of experimental botany</a:t>
            </a:r>
            <a:r>
              <a:rPr lang="en-US" sz="2400" dirty="0"/>
              <a:t>, </a:t>
            </a:r>
            <a:r>
              <a:rPr lang="en-US" sz="2400" i="1" dirty="0"/>
              <a:t>66</a:t>
            </a:r>
            <a:r>
              <a:rPr lang="en-US" sz="2400" dirty="0"/>
              <a:t>(1), 147-159</a:t>
            </a:r>
            <a:r>
              <a:rPr lang="en-US" sz="2400" dirty="0" smtClean="0"/>
              <a:t>.</a:t>
            </a:r>
          </a:p>
          <a:p>
            <a:r>
              <a:rPr lang="en-US" sz="2400" dirty="0" smtClean="0">
                <a:latin typeface="Times New Roman" panose="02020603050405020304" pitchFamily="18" charset="0"/>
                <a:cs typeface="Times New Roman" panose="02020603050405020304" pitchFamily="18" charset="0"/>
              </a:rPr>
              <a:t>Ljung</a:t>
            </a:r>
            <a:r>
              <a:rPr lang="en-US" sz="2400" dirty="0">
                <a:latin typeface="Times New Roman" panose="02020603050405020304" pitchFamily="18" charset="0"/>
                <a:cs typeface="Times New Roman" panose="02020603050405020304" pitchFamily="18" charset="0"/>
              </a:rPr>
              <a:t>, K., Nemhauser, J. L., &amp; Perata, P. (2015). New mechanistic links between sugar and hormone signalling networks. </a:t>
            </a:r>
            <a:r>
              <a:rPr lang="en-US" sz="2400" i="1" dirty="0">
                <a:latin typeface="Times New Roman" panose="02020603050405020304" pitchFamily="18" charset="0"/>
                <a:cs typeface="Times New Roman" panose="02020603050405020304" pitchFamily="18" charset="0"/>
              </a:rPr>
              <a:t>Current Opinion in Plant Biology</a:t>
            </a:r>
            <a:r>
              <a:rPr lang="en-US" sz="2400" dirty="0">
                <a:latin typeface="Times New Roman" panose="02020603050405020304" pitchFamily="18" charset="0"/>
                <a:cs typeface="Times New Roman" panose="02020603050405020304" pitchFamily="18" charset="0"/>
              </a:rPr>
              <a:t>, </a:t>
            </a:r>
            <a:r>
              <a:rPr lang="en-US" sz="2400" i="1" dirty="0">
                <a:latin typeface="Times New Roman" panose="02020603050405020304" pitchFamily="18" charset="0"/>
                <a:cs typeface="Times New Roman" panose="02020603050405020304" pitchFamily="18" charset="0"/>
              </a:rPr>
              <a:t>25</a:t>
            </a:r>
            <a:r>
              <a:rPr lang="en-US" sz="2400" dirty="0">
                <a:latin typeface="Times New Roman" panose="02020603050405020304" pitchFamily="18" charset="0"/>
                <a:cs typeface="Times New Roman" panose="02020603050405020304" pitchFamily="18" charset="0"/>
              </a:rPr>
              <a:t>, 130-137</a:t>
            </a:r>
            <a:r>
              <a:rPr lang="en-US" sz="2400" dirty="0" smtClean="0">
                <a:latin typeface="Times New Roman" panose="02020603050405020304" pitchFamily="18" charset="0"/>
                <a:cs typeface="Times New Roman" panose="02020603050405020304" pitchFamily="18" charset="0"/>
              </a:rPr>
              <a:t>.</a:t>
            </a:r>
          </a:p>
          <a:p>
            <a:r>
              <a:rPr lang="en-US" sz="2400" dirty="0">
                <a:latin typeface="Times New Roman" panose="02020603050405020304" pitchFamily="18" charset="0"/>
                <a:cs typeface="Times New Roman" panose="02020603050405020304" pitchFamily="18" charset="0"/>
              </a:rPr>
              <a:t>Søberg, S., Sandholt, C. H., Jespersen, N. Z., Toft, U., Madsen, A. L., von Holstein-Rathlou, S., ... &amp; Solomon, T. P. (2017). FGF21 is a sugar-induced hormone associated with sweet intake and preference in humans. </a:t>
            </a:r>
            <a:r>
              <a:rPr lang="en-US" sz="2400" i="1" dirty="0">
                <a:latin typeface="Times New Roman" panose="02020603050405020304" pitchFamily="18" charset="0"/>
                <a:cs typeface="Times New Roman" panose="02020603050405020304" pitchFamily="18" charset="0"/>
              </a:rPr>
              <a:t>Cell metabolism</a:t>
            </a:r>
            <a:r>
              <a:rPr lang="en-US" sz="2400" dirty="0">
                <a:latin typeface="Times New Roman" panose="02020603050405020304" pitchFamily="18" charset="0"/>
                <a:cs typeface="Times New Roman" panose="02020603050405020304" pitchFamily="18" charset="0"/>
              </a:rPr>
              <a:t>, </a:t>
            </a:r>
            <a:r>
              <a:rPr lang="en-US" sz="2400" i="1" dirty="0">
                <a:latin typeface="Times New Roman" panose="02020603050405020304" pitchFamily="18" charset="0"/>
                <a:cs typeface="Times New Roman" panose="02020603050405020304" pitchFamily="18" charset="0"/>
              </a:rPr>
              <a:t>25</a:t>
            </a:r>
            <a:r>
              <a:rPr lang="en-US" sz="2400" dirty="0">
                <a:latin typeface="Times New Roman" panose="02020603050405020304" pitchFamily="18" charset="0"/>
                <a:cs typeface="Times New Roman" panose="02020603050405020304" pitchFamily="18" charset="0"/>
              </a:rPr>
              <a:t>(5), 1045-1053</a:t>
            </a:r>
            <a:r>
              <a:rPr lang="en-US" sz="2400" dirty="0" smtClean="0">
                <a:latin typeface="Times New Roman" panose="02020603050405020304" pitchFamily="18" charset="0"/>
                <a:cs typeface="Times New Roman" panose="02020603050405020304" pitchFamily="18" charset="0"/>
              </a:rPr>
              <a:t>.</a:t>
            </a:r>
          </a:p>
          <a:p>
            <a:r>
              <a:rPr lang="en-US" sz="2400" dirty="0"/>
              <a:t>Yamada, K., Saijo, Y., Nakagami, H., &amp; Takano, Y. (2016). Regulation of sugar transporter activity for antibacterial defense in Arabidopsis. </a:t>
            </a:r>
            <a:r>
              <a:rPr lang="en-US" sz="2400" i="1" dirty="0"/>
              <a:t>Science</a:t>
            </a:r>
            <a:r>
              <a:rPr lang="en-US" sz="2400" dirty="0"/>
              <a:t>, </a:t>
            </a:r>
            <a:r>
              <a:rPr lang="en-US" sz="2400" i="1" dirty="0"/>
              <a:t>354</a:t>
            </a:r>
            <a:r>
              <a:rPr lang="en-US" sz="2400" dirty="0"/>
              <a:t>(6318), 1427-1430.</a:t>
            </a:r>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 xmlns:p14="http://schemas.microsoft.com/office/powerpoint/2010/main" val="50803931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49</TotalTime>
  <Words>1436</Words>
  <Application>Microsoft Office PowerPoint</Application>
  <PresentationFormat>Custom</PresentationFormat>
  <Paragraphs>97</Paragraphs>
  <Slides>12</Slides>
  <Notes>11</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Office Theme</vt:lpstr>
      <vt:lpstr>   </vt:lpstr>
      <vt:lpstr>  What is Glucose?  </vt:lpstr>
      <vt:lpstr>Sugar regulation  </vt:lpstr>
      <vt:lpstr>Categories of glucose regulation  </vt:lpstr>
      <vt:lpstr>Absorptive and non-absorptive state  </vt:lpstr>
      <vt:lpstr>Functioning of pancreases </vt:lpstr>
      <vt:lpstr>Response to low and high blood sugar  </vt:lpstr>
      <vt:lpstr>Insulin resistance  </vt:lpstr>
      <vt:lpstr>Clinical management  </vt:lpstr>
      <vt:lpstr>Type 1 diabetes mellitus </vt:lpstr>
      <vt:lpstr>Type 2 diabetes mellitus   </vt:lpstr>
      <vt:lpstr>References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title>
  <dc:creator>ELOHIM</dc:creator>
  <cp:lastModifiedBy>ADM</cp:lastModifiedBy>
  <cp:revision>9</cp:revision>
  <dcterms:created xsi:type="dcterms:W3CDTF">2020-04-01T14:43:05Z</dcterms:created>
  <dcterms:modified xsi:type="dcterms:W3CDTF">2020-04-01T18:38:05Z</dcterms:modified>
</cp:coreProperties>
</file>